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64" r:id="rId5"/>
    <p:sldId id="259" r:id="rId6"/>
    <p:sldId id="261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84D"/>
    <a:srgbClr val="596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9"/>
    <p:restoredTop sz="94655"/>
  </p:normalViewPr>
  <p:slideViewPr>
    <p:cSldViewPr snapToGrid="0">
      <p:cViewPr varScale="1">
        <p:scale>
          <a:sx n="94" d="100"/>
          <a:sy n="94" d="100"/>
        </p:scale>
        <p:origin x="7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9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15D457-C3E1-33D3-4918-1EA8B4AAAF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539C73-320A-F029-17D7-0FD7C838E5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C77D4-CA85-2B4E-A178-36CC1BF9269E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742B8-3AFB-0B2F-DA19-5A11E94304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16998-C464-C593-4952-178309F944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2C18E-4BEE-9D48-9FCC-06BEAD1DB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52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5969" y="0"/>
            <a:ext cx="8003344" cy="6858000"/>
          </a:xfrm>
          <a:prstGeom prst="rect">
            <a:avLst/>
          </a:prstGeom>
          <a:solidFill>
            <a:srgbClr val="596D5F">
              <a:alpha val="92000"/>
            </a:srgbClr>
          </a:solidFill>
          <a:ln>
            <a:solidFill>
              <a:srgbClr val="596D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61304" y="3289067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pic>
        <p:nvPicPr>
          <p:cNvPr id="14" name="Picture 13" descr="A logo for a village&#10;&#10;Description automatically generated">
            <a:extLst>
              <a:ext uri="{FF2B5EF4-FFF2-40B4-BE49-F238E27FC236}">
                <a16:creationId xmlns:a16="http://schemas.microsoft.com/office/drawing/2014/main" id="{A052FB55-7631-02D3-5218-5D5AE66A6C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923" y="120340"/>
            <a:ext cx="1628943" cy="15746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rgbClr val="596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pic>
        <p:nvPicPr>
          <p:cNvPr id="8" name="Picture 7" descr="A logo for a village&#10;&#10;Description automatically generated">
            <a:extLst>
              <a:ext uri="{FF2B5EF4-FFF2-40B4-BE49-F238E27FC236}">
                <a16:creationId xmlns:a16="http://schemas.microsoft.com/office/drawing/2014/main" id="{06B82D09-6CE5-E391-37F1-7F011C3973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653" y="5794812"/>
            <a:ext cx="960868" cy="9288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rgbClr val="596D5F">
              <a:alpha val="92000"/>
            </a:srgbClr>
          </a:solidFill>
          <a:ln>
            <a:solidFill>
              <a:srgbClr val="596D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5012" y="164592"/>
            <a:ext cx="10372316" cy="6858000"/>
          </a:xfrm>
          <a:prstGeom prst="rect">
            <a:avLst/>
          </a:prstGeom>
          <a:solidFill>
            <a:srgbClr val="596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rgbClr val="596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  <a:solidFill>
            <a:srgbClr val="596D5F"/>
          </a:solidFill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rgbClr val="596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  <a:solidFill>
            <a:srgbClr val="596D5F"/>
          </a:solidFill>
          <a:ln>
            <a:solidFill>
              <a:srgbClr val="596D5F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11AD0-B69C-FE75-1042-779A9623B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8416" y="3339788"/>
            <a:ext cx="6479494" cy="1934739"/>
          </a:xfrm>
        </p:spPr>
        <p:txBody>
          <a:bodyPr/>
          <a:lstStyle/>
          <a:p>
            <a:pPr algn="l"/>
            <a:r>
              <a:rPr lang="en-US" dirty="0">
                <a:latin typeface="Thonburi" pitchFamily="2" charset="-34"/>
                <a:cs typeface="Thonburi" pitchFamily="2" charset="-34"/>
              </a:rPr>
              <a:t>The </a:t>
            </a:r>
            <a:r>
              <a:rPr lang="en-US" dirty="0" err="1">
                <a:latin typeface="Thonburi" pitchFamily="2" charset="-34"/>
                <a:cs typeface="Thonburi" pitchFamily="2" charset="-34"/>
              </a:rPr>
              <a:t>Carmunnock</a:t>
            </a:r>
            <a:r>
              <a:rPr lang="en-US" dirty="0">
                <a:latin typeface="Thonburi" pitchFamily="2" charset="-34"/>
                <a:cs typeface="Thonburi" pitchFamily="2" charset="-34"/>
              </a:rPr>
              <a:t> Experience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8B91C2-B471-0DAC-4A9B-4A34FE326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3288" y="5274527"/>
            <a:ext cx="5357600" cy="446765"/>
          </a:xfrm>
        </p:spPr>
        <p:txBody>
          <a:bodyPr/>
          <a:lstStyle/>
          <a:p>
            <a:r>
              <a:rPr lang="en-US" dirty="0">
                <a:latin typeface="Thonburi" pitchFamily="2" charset="-34"/>
                <a:cs typeface="Thonburi" pitchFamily="2" charset="-34"/>
              </a:rPr>
              <a:t>A Community Survey </a:t>
            </a:r>
          </a:p>
        </p:txBody>
      </p:sp>
      <p:pic>
        <p:nvPicPr>
          <p:cNvPr id="6" name="Picture 5" descr="A logo for a village&#10;&#10;Description automatically generated">
            <a:extLst>
              <a:ext uri="{FF2B5EF4-FFF2-40B4-BE49-F238E27FC236}">
                <a16:creationId xmlns:a16="http://schemas.microsoft.com/office/drawing/2014/main" id="{4D86B2F4-A90F-1010-CB2E-1C711B0AD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23" y="120340"/>
            <a:ext cx="1628943" cy="1574645"/>
          </a:xfrm>
          <a:prstGeom prst="rect">
            <a:avLst/>
          </a:prstGeom>
        </p:spPr>
      </p:pic>
      <p:pic>
        <p:nvPicPr>
          <p:cNvPr id="10" name="Picture 9" descr="A house with red leaves on the wall&#10;&#10;Description automatically generated">
            <a:extLst>
              <a:ext uri="{FF2B5EF4-FFF2-40B4-BE49-F238E27FC236}">
                <a16:creationId xmlns:a16="http://schemas.microsoft.com/office/drawing/2014/main" id="{8FC465DE-7678-EBAB-B3BA-A2063D1EE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252" y="0"/>
            <a:ext cx="9090896" cy="6857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485B47-9426-DC48-E734-080145C22F84}"/>
              </a:ext>
            </a:extLst>
          </p:cNvPr>
          <p:cNvSpPr txBox="1"/>
          <p:nvPr/>
        </p:nvSpPr>
        <p:spPr>
          <a:xfrm>
            <a:off x="3656812" y="5721292"/>
            <a:ext cx="4745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Thonburi" pitchFamily="2" charset="-34"/>
                <a:cs typeface="Thonburi" pitchFamily="2" charset="-34"/>
              </a:rPr>
              <a:t>Conducted by the </a:t>
            </a:r>
            <a:r>
              <a:rPr lang="en-US" sz="1200" dirty="0" err="1">
                <a:latin typeface="Thonburi" pitchFamily="2" charset="-34"/>
                <a:cs typeface="Thonburi" pitchFamily="2" charset="-34"/>
              </a:rPr>
              <a:t>Carmunnock</a:t>
            </a:r>
            <a:r>
              <a:rPr lang="en-US" sz="1200" dirty="0">
                <a:latin typeface="Thonburi" pitchFamily="2" charset="-34"/>
                <a:cs typeface="Thonburi" pitchFamily="2" charset="-34"/>
              </a:rPr>
              <a:t> Community Forum, May 2024</a:t>
            </a:r>
          </a:p>
        </p:txBody>
      </p:sp>
    </p:spTree>
    <p:extLst>
      <p:ext uri="{BB962C8B-B14F-4D97-AF65-F5344CB8AC3E}">
        <p14:creationId xmlns:p14="http://schemas.microsoft.com/office/powerpoint/2010/main" val="411259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7A99D-1F0C-957B-D65E-8CBB352C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370" y="761187"/>
            <a:ext cx="2750121" cy="1077229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latin typeface="Thonburi" pitchFamily="2" charset="-34"/>
                <a:cs typeface="Thonburi" pitchFamily="2" charset="-34"/>
              </a:rPr>
              <a:t>Content</a:t>
            </a:r>
            <a:br>
              <a:rPr lang="en-US" u="sng" dirty="0">
                <a:latin typeface="Thonburi" pitchFamily="2" charset="-34"/>
                <a:cs typeface="Thonburi" pitchFamily="2" charset="-34"/>
              </a:rPr>
            </a:br>
            <a:br>
              <a:rPr lang="en-US" u="sng" dirty="0">
                <a:latin typeface="Thonburi" pitchFamily="2" charset="-34"/>
                <a:cs typeface="Thonburi" pitchFamily="2" charset="-34"/>
              </a:rPr>
            </a:br>
            <a:endParaRPr lang="en-US" u="sng" dirty="0">
              <a:latin typeface="Thonburi" pitchFamily="2" charset="-34"/>
              <a:cs typeface="Thonburi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24E5ED-9093-6571-46C6-3F267010A904}"/>
              </a:ext>
            </a:extLst>
          </p:cNvPr>
          <p:cNvSpPr txBox="1"/>
          <p:nvPr/>
        </p:nvSpPr>
        <p:spPr>
          <a:xfrm>
            <a:off x="2101901" y="1838416"/>
            <a:ext cx="61052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honburi" pitchFamily="2" charset="-34"/>
                <a:cs typeface="Thonburi" pitchFamily="2" charset="-34"/>
              </a:rPr>
              <a:t>Respondents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honburi" pitchFamily="2" charset="-34"/>
              <a:cs typeface="Thonburi" pitchFamily="2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honburi" pitchFamily="2" charset="-34"/>
                <a:cs typeface="Thonburi" pitchFamily="2" charset="-34"/>
              </a:rPr>
              <a:t>Questions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honburi" pitchFamily="2" charset="-34"/>
                <a:cs typeface="Thonburi" pitchFamily="2" charset="-34"/>
              </a:rPr>
              <a:t>Involvement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honburi" pitchFamily="2" charset="-34"/>
                <a:cs typeface="Thonburi" pitchFamily="2" charset="-34"/>
              </a:rPr>
              <a:t>Village Places and Spaces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honburi" pitchFamily="2" charset="-34"/>
                <a:cs typeface="Thonburi" pitchFamily="2" charset="-34"/>
              </a:rPr>
              <a:t>Methods of Communication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honburi" pitchFamily="2" charset="-34"/>
                <a:cs typeface="Thonburi" pitchFamily="2" charset="-34"/>
              </a:rPr>
              <a:t>Village Priorities</a:t>
            </a:r>
          </a:p>
          <a:p>
            <a:pPr lvl="1"/>
            <a:endParaRPr lang="en-US" sz="1600" dirty="0">
              <a:latin typeface="Thonburi" pitchFamily="2" charset="-34"/>
              <a:cs typeface="Thonburi" pitchFamily="2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honburi" pitchFamily="2" charset="-34"/>
                <a:cs typeface="Thonburi" pitchFamily="2" charset="-34"/>
              </a:rPr>
              <a:t>Discussion</a:t>
            </a:r>
          </a:p>
        </p:txBody>
      </p:sp>
      <p:pic>
        <p:nvPicPr>
          <p:cNvPr id="8" name="Picture 7" descr="A stone church with a steeple&#10;&#10;Description automatically generated">
            <a:extLst>
              <a:ext uri="{FF2B5EF4-FFF2-40B4-BE49-F238E27FC236}">
                <a16:creationId xmlns:a16="http://schemas.microsoft.com/office/drawing/2014/main" id="{CBBF7FA6-189A-31CA-BCAB-93D7255253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57"/>
          <a:stretch/>
        </p:blipFill>
        <p:spPr>
          <a:xfrm>
            <a:off x="7079811" y="0"/>
            <a:ext cx="9628772" cy="6858000"/>
          </a:xfrm>
          <a:prstGeom prst="bevel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BFEF85-1A72-8C9E-63FA-B74214B1A7FF}"/>
              </a:ext>
            </a:extLst>
          </p:cNvPr>
          <p:cNvSpPr txBox="1"/>
          <p:nvPr/>
        </p:nvSpPr>
        <p:spPr>
          <a:xfrm>
            <a:off x="1727741" y="5039667"/>
            <a:ext cx="4421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FFC000"/>
                </a:solidFill>
              </a:rPr>
              <a:t>“Thank you very much for </a:t>
            </a:r>
            <a:r>
              <a:rPr lang="en-US" sz="1200" i="1" dirty="0" err="1">
                <a:solidFill>
                  <a:srgbClr val="FFC000"/>
                </a:solidFill>
              </a:rPr>
              <a:t>organising</a:t>
            </a:r>
            <a:r>
              <a:rPr lang="en-US" sz="1200" i="1" dirty="0">
                <a:solidFill>
                  <a:srgbClr val="FFC000"/>
                </a:solidFill>
              </a:rPr>
              <a:t> this survey. I can only imagine the amount of work that’s gone into this. It’s let me have my say on a few things and that is much appreciated. Thanks you again” </a:t>
            </a:r>
          </a:p>
        </p:txBody>
      </p:sp>
      <p:pic>
        <p:nvPicPr>
          <p:cNvPr id="10" name="Picture 9" descr="A logo for a village&#10;&#10;Description automatically generated">
            <a:extLst>
              <a:ext uri="{FF2B5EF4-FFF2-40B4-BE49-F238E27FC236}">
                <a16:creationId xmlns:a16="http://schemas.microsoft.com/office/drawing/2014/main" id="{ABB98518-4A80-EB45-CF48-DF0D1A529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787" y="96645"/>
            <a:ext cx="979114" cy="94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30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5E89A-1C4B-0D03-1965-F1E20AF6F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A805D-62A8-2AD8-ED9B-5F10074FE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560" y="376602"/>
            <a:ext cx="7958331" cy="1077229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>
                <a:latin typeface="Thonburi" pitchFamily="2" charset="-34"/>
                <a:cs typeface="Thonburi" pitchFamily="2" charset="-34"/>
              </a:rPr>
              <a:t>Respondents</a:t>
            </a:r>
            <a:r>
              <a:rPr lang="en-US" dirty="0">
                <a:latin typeface="Thonburi" pitchFamily="2" charset="-34"/>
                <a:cs typeface="Thonburi" pitchFamily="2" charset="-34"/>
              </a:rPr>
              <a:t> </a:t>
            </a:r>
            <a:br>
              <a:rPr lang="en-US" dirty="0">
                <a:latin typeface="Thonburi" pitchFamily="2" charset="-34"/>
                <a:cs typeface="Thonburi" pitchFamily="2" charset="-34"/>
              </a:rPr>
            </a:br>
            <a:br>
              <a:rPr lang="en-US" dirty="0">
                <a:latin typeface="Thonburi" pitchFamily="2" charset="-34"/>
                <a:cs typeface="Thonburi" pitchFamily="2" charset="-34"/>
              </a:rPr>
            </a:br>
            <a:endParaRPr lang="en-US" dirty="0">
              <a:latin typeface="Thonburi" pitchFamily="2" charset="-34"/>
              <a:cs typeface="Thonburi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8D14E0-91F9-C00B-1E64-47D787F98A51}"/>
              </a:ext>
            </a:extLst>
          </p:cNvPr>
          <p:cNvSpPr txBox="1"/>
          <p:nvPr/>
        </p:nvSpPr>
        <p:spPr>
          <a:xfrm>
            <a:off x="1439109" y="1233802"/>
            <a:ext cx="565457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Thonburi" pitchFamily="2" charset="-34"/>
                <a:cs typeface="Thonburi" pitchFamily="2" charset="-34"/>
              </a:rPr>
              <a:t>Two modes of accessibility: Electronic and Hard Copy</a:t>
            </a:r>
          </a:p>
          <a:p>
            <a:pPr algn="ctr"/>
            <a:r>
              <a:rPr lang="en-US" sz="1200" dirty="0">
                <a:latin typeface="Thonburi" pitchFamily="2" charset="-34"/>
                <a:cs typeface="Thonburi" pitchFamily="2" charset="-34"/>
              </a:rPr>
              <a:t>(Facebook pages, </a:t>
            </a:r>
            <a:r>
              <a:rPr lang="en-US" sz="1200" dirty="0" err="1">
                <a:latin typeface="Thonburi" pitchFamily="2" charset="-34"/>
                <a:cs typeface="Thonburi" pitchFamily="2" charset="-34"/>
              </a:rPr>
              <a:t>carmunnock.org</a:t>
            </a:r>
            <a:r>
              <a:rPr lang="en-US" sz="1200" dirty="0">
                <a:latin typeface="Thonburi" pitchFamily="2" charset="-34"/>
                <a:cs typeface="Thonburi" pitchFamily="2" charset="-34"/>
              </a:rPr>
              <a:t>, door drops and Booths)</a:t>
            </a:r>
          </a:p>
          <a:p>
            <a:endParaRPr lang="en-US" sz="1600" dirty="0">
              <a:latin typeface="Thonburi" pitchFamily="2" charset="-34"/>
              <a:cs typeface="Thonburi" pitchFamily="2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honburi" pitchFamily="2" charset="-34"/>
                <a:cs typeface="Thonburi" pitchFamily="2" charset="-34"/>
              </a:rPr>
              <a:t>201/1880 (550 Households)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honburi" pitchFamily="2" charset="-34"/>
                <a:cs typeface="Thonburi" pitchFamily="2" charset="-34"/>
              </a:rPr>
              <a:t>10% people, almost 40% Households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honburi" pitchFamily="2" charset="-34"/>
                <a:cs typeface="Thonburi" pitchFamily="2" charset="-34"/>
              </a:rPr>
              <a:t>43% increase since 2020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honburi" pitchFamily="2" charset="-34"/>
              <a:cs typeface="Thonburi" pitchFamily="2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honburi" pitchFamily="2" charset="-34"/>
                <a:cs typeface="Thonburi" pitchFamily="2" charset="-34"/>
              </a:rPr>
              <a:t>90% identified as 35 and above,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honburi" pitchFamily="2" charset="-34"/>
                <a:cs typeface="Thonburi" pitchFamily="2" charset="-34"/>
              </a:rPr>
              <a:t>34% 65 plus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honburi" pitchFamily="2" charset="-34"/>
                <a:cs typeface="Thonburi" pitchFamily="2" charset="-34"/>
              </a:rPr>
              <a:t>56% 35-64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honburi" pitchFamily="2" charset="-34"/>
                <a:cs typeface="Thonburi" pitchFamily="2" charset="-34"/>
              </a:rPr>
              <a:t>10% 43 and below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honburi" pitchFamily="2" charset="-34"/>
                <a:cs typeface="Thonburi" pitchFamily="2" charset="-34"/>
              </a:rPr>
              <a:t>2 people were below 18  </a:t>
            </a:r>
          </a:p>
          <a:p>
            <a:endParaRPr lang="en-US" sz="1600" dirty="0">
              <a:latin typeface="Thonburi" pitchFamily="2" charset="-34"/>
              <a:cs typeface="Thonburi" pitchFamily="2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honburi" pitchFamily="2" charset="-34"/>
                <a:cs typeface="Thonburi" pitchFamily="2" charset="-34"/>
              </a:rPr>
              <a:t>Majority identified as White, Caucasian, Scottish/British</a:t>
            </a:r>
          </a:p>
          <a:p>
            <a:endParaRPr lang="en-US" sz="1600" dirty="0">
              <a:latin typeface="Thonburi" pitchFamily="2" charset="-34"/>
              <a:cs typeface="Thonburi" pitchFamily="2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honburi" pitchFamily="2" charset="-34"/>
                <a:cs typeface="Thonburi" pitchFamily="2" charset="-34"/>
              </a:rPr>
              <a:t>55% 10 years plus v 45% 9 years and 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honburi" pitchFamily="2" charset="-34"/>
              <a:cs typeface="Thonburi" pitchFamily="2" charset="-3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Thonburi" pitchFamily="2" charset="-34"/>
              <a:cs typeface="Thonburi" pitchFamily="2" charset="-34"/>
            </a:endParaRPr>
          </a:p>
        </p:txBody>
      </p:sp>
      <p:pic>
        <p:nvPicPr>
          <p:cNvPr id="12" name="Picture 11" descr="A group of people outside a building&#10;&#10;Description automatically generated">
            <a:extLst>
              <a:ext uri="{FF2B5EF4-FFF2-40B4-BE49-F238E27FC236}">
                <a16:creationId xmlns:a16="http://schemas.microsoft.com/office/drawing/2014/main" id="{37BDBA8D-FB59-874C-979D-C6F185CAB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904" y="0"/>
            <a:ext cx="9163376" cy="6858000"/>
          </a:xfrm>
          <a:prstGeom prst="rect">
            <a:avLst/>
          </a:prstGeom>
        </p:spPr>
      </p:pic>
      <p:pic>
        <p:nvPicPr>
          <p:cNvPr id="14" name="Picture 13" descr="A logo for a village&#10;&#10;Description automatically generated">
            <a:extLst>
              <a:ext uri="{FF2B5EF4-FFF2-40B4-BE49-F238E27FC236}">
                <a16:creationId xmlns:a16="http://schemas.microsoft.com/office/drawing/2014/main" id="{F3C65C87-609B-2EF6-B215-9549A60B9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787" y="96645"/>
            <a:ext cx="979114" cy="94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96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841B6-22D0-751B-5C3F-973C7C7A4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C07D3-F910-12B6-B49F-B7CA4DE9E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325" y="393599"/>
            <a:ext cx="7958331" cy="1077229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>
                <a:latin typeface="Thonburi" pitchFamily="2" charset="-34"/>
                <a:cs typeface="Thonburi" pitchFamily="2" charset="-34"/>
              </a:rPr>
              <a:t>Involvement</a:t>
            </a:r>
            <a:r>
              <a:rPr lang="en-US" dirty="0">
                <a:latin typeface="Thonburi" pitchFamily="2" charset="-34"/>
                <a:cs typeface="Thonburi" pitchFamily="2" charset="-34"/>
              </a:rPr>
              <a:t> </a:t>
            </a:r>
            <a:br>
              <a:rPr lang="en-US" dirty="0">
                <a:latin typeface="Thonburi" pitchFamily="2" charset="-34"/>
                <a:cs typeface="Thonburi" pitchFamily="2" charset="-34"/>
              </a:rPr>
            </a:br>
            <a:br>
              <a:rPr lang="en-US" dirty="0">
                <a:latin typeface="Thonburi" pitchFamily="2" charset="-34"/>
                <a:cs typeface="Thonburi" pitchFamily="2" charset="-34"/>
              </a:rPr>
            </a:br>
            <a:endParaRPr lang="en-US" dirty="0">
              <a:latin typeface="Thonburi" pitchFamily="2" charset="-34"/>
              <a:cs typeface="Thonburi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7B41E-A7D0-A09E-736F-2BCF006C2CD6}"/>
              </a:ext>
            </a:extLst>
          </p:cNvPr>
          <p:cNvSpPr txBox="1"/>
          <p:nvPr/>
        </p:nvSpPr>
        <p:spPr>
          <a:xfrm>
            <a:off x="1612447" y="1368588"/>
            <a:ext cx="5167554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Thonburi" pitchFamily="2" charset="-34"/>
                <a:cs typeface="Thonburi" pitchFamily="2" charset="-34"/>
              </a:rPr>
              <a:t>Felt Involved </a:t>
            </a:r>
          </a:p>
          <a:p>
            <a:r>
              <a:rPr lang="en-US" sz="1400" dirty="0">
                <a:latin typeface="Thonburi" pitchFamily="2" charset="-34"/>
                <a:cs typeface="Thonburi" pitchFamily="2" charset="-34"/>
              </a:rPr>
              <a:t>	71% Agree, 17% neutral, 8% Disagree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Thonburi" pitchFamily="2" charset="-34"/>
              <a:cs typeface="Thonburi" pitchFamily="2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Thonburi" pitchFamily="2" charset="-34"/>
                <a:cs typeface="Thonburi" pitchFamily="2" charset="-34"/>
              </a:rPr>
              <a:t>Easy to get information </a:t>
            </a:r>
          </a:p>
          <a:p>
            <a:r>
              <a:rPr lang="en-US" sz="1400" dirty="0">
                <a:latin typeface="Thonburi" pitchFamily="2" charset="-34"/>
                <a:cs typeface="Thonburi" pitchFamily="2" charset="-34"/>
              </a:rPr>
              <a:t>	80% Agree, 9% Neutral, 7% Disagree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Thonburi" pitchFamily="2" charset="-34"/>
              <a:cs typeface="Thonburi" pitchFamily="2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Thonburi" pitchFamily="2" charset="-34"/>
                <a:cs typeface="Thonburi" pitchFamily="2" charset="-34"/>
              </a:rPr>
              <a:t>Have a say</a:t>
            </a:r>
          </a:p>
          <a:p>
            <a:r>
              <a:rPr lang="en-US" sz="1400" dirty="0">
                <a:latin typeface="Thonburi" pitchFamily="2" charset="-34"/>
                <a:cs typeface="Thonburi" pitchFamily="2" charset="-34"/>
              </a:rPr>
              <a:t>	45% Agree, 38% Neutral, 12% Disagree</a:t>
            </a:r>
          </a:p>
          <a:p>
            <a:endParaRPr lang="en-US" sz="1400" dirty="0">
              <a:latin typeface="Thonburi" pitchFamily="2" charset="-34"/>
              <a:cs typeface="Thonburi" pitchFamily="2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Thonburi" pitchFamily="2" charset="-34"/>
                <a:cs typeface="Thonburi" pitchFamily="2" charset="-34"/>
              </a:rPr>
              <a:t>More Involvement</a:t>
            </a:r>
          </a:p>
          <a:p>
            <a:r>
              <a:rPr lang="en-US" sz="1400" dirty="0">
                <a:latin typeface="Thonburi" pitchFamily="2" charset="-34"/>
                <a:cs typeface="Thonburi" pitchFamily="2" charset="-34"/>
              </a:rPr>
              <a:t>	36% Agree, 50% Neutral, 9% Disagree</a:t>
            </a:r>
          </a:p>
          <a:p>
            <a:endParaRPr lang="en-US" sz="1400" dirty="0">
              <a:latin typeface="Thonburi" pitchFamily="2" charset="-34"/>
              <a:cs typeface="Thonburi" pitchFamily="2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Thonburi" pitchFamily="2" charset="-34"/>
                <a:cs typeface="Thonburi" pitchFamily="2" charset="-34"/>
              </a:rPr>
              <a:t>Easy to Join</a:t>
            </a:r>
          </a:p>
          <a:p>
            <a:r>
              <a:rPr lang="en-US" sz="1400" dirty="0">
                <a:latin typeface="Thonburi" pitchFamily="2" charset="-34"/>
                <a:cs typeface="Thonburi" pitchFamily="2" charset="-34"/>
              </a:rPr>
              <a:t>	72% Agree, 15% Neutral, 8% Agree</a:t>
            </a:r>
          </a:p>
          <a:p>
            <a:endParaRPr lang="en-US" sz="1400" dirty="0">
              <a:latin typeface="Thonburi" pitchFamily="2" charset="-34"/>
              <a:cs typeface="Thonburi" pitchFamily="2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Thonburi" pitchFamily="2" charset="-34"/>
                <a:cs typeface="Thonburi" pitchFamily="2" charset="-34"/>
              </a:rPr>
              <a:t>2020 Happy with levels of Involvement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Thonburi" pitchFamily="2" charset="-34"/>
                <a:cs typeface="Thonburi" pitchFamily="2" charset="-34"/>
              </a:rPr>
              <a:t>Easy to get information and welcoming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Thonburi" pitchFamily="2" charset="-34"/>
                <a:cs typeface="Thonburi" pitchFamily="2" charset="-34"/>
              </a:rPr>
              <a:t>36% like more involvement but time, kids, work commitments</a:t>
            </a:r>
          </a:p>
          <a:p>
            <a:r>
              <a:rPr lang="en-US" sz="1400" dirty="0">
                <a:latin typeface="Thonburi" pitchFamily="2" charset="-34"/>
                <a:cs typeface="Thonburi" pitchFamily="2" charset="-34"/>
              </a:rPr>
              <a:t>Having a say might be an area to work on?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Thonburi" pitchFamily="2" charset="-34"/>
              <a:cs typeface="Thonburi" pitchFamily="2" charset="-34"/>
            </a:endParaRPr>
          </a:p>
        </p:txBody>
      </p:sp>
      <p:pic>
        <p:nvPicPr>
          <p:cNvPr id="6" name="Picture 5" descr="A logo for a village&#10;&#10;Description automatically generated">
            <a:extLst>
              <a:ext uri="{FF2B5EF4-FFF2-40B4-BE49-F238E27FC236}">
                <a16:creationId xmlns:a16="http://schemas.microsoft.com/office/drawing/2014/main" id="{8F4143F8-2758-708A-D7CD-37B267E91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87" y="96645"/>
            <a:ext cx="979114" cy="946477"/>
          </a:xfrm>
          <a:prstGeom prst="rect">
            <a:avLst/>
          </a:prstGeom>
        </p:spPr>
      </p:pic>
      <p:pic>
        <p:nvPicPr>
          <p:cNvPr id="16" name="Picture 15" descr="A graph showing different colored lines&#10;&#10;Description automatically generated">
            <a:extLst>
              <a:ext uri="{FF2B5EF4-FFF2-40B4-BE49-F238E27FC236}">
                <a16:creationId xmlns:a16="http://schemas.microsoft.com/office/drawing/2014/main" id="{C7D6F9D8-EB67-05CC-4905-40DBAE90B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973" y="0"/>
            <a:ext cx="5600265" cy="31704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EDDE6F-818E-37F7-B02C-225B9284DA2A}"/>
              </a:ext>
            </a:extLst>
          </p:cNvPr>
          <p:cNvSpPr txBox="1"/>
          <p:nvPr/>
        </p:nvSpPr>
        <p:spPr>
          <a:xfrm>
            <a:off x="1717287" y="6187402"/>
            <a:ext cx="3980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FFC000"/>
                </a:solidFill>
              </a:rPr>
              <a:t>“I’m involved enough to make me feel part of village life”</a:t>
            </a:r>
          </a:p>
        </p:txBody>
      </p:sp>
      <p:pic>
        <p:nvPicPr>
          <p:cNvPr id="7" name="Picture 6" descr="A white stone house with a chimney&#10;&#10;Description automatically generated">
            <a:extLst>
              <a:ext uri="{FF2B5EF4-FFF2-40B4-BE49-F238E27FC236}">
                <a16:creationId xmlns:a16="http://schemas.microsoft.com/office/drawing/2014/main" id="{283EA37C-F70A-1310-DA2B-1FB4A3880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721" y="3207140"/>
            <a:ext cx="5600265" cy="44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04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C4497-9AAE-A6F6-C356-25551DE78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75EFD-81F3-18F0-2DEC-4AAD7BE6F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304" y="497778"/>
            <a:ext cx="7958331" cy="1077229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>
                <a:latin typeface="Thonburi" pitchFamily="2" charset="-34"/>
                <a:cs typeface="Thonburi" pitchFamily="2" charset="-34"/>
              </a:rPr>
              <a:t>Places &amp; Spaces </a:t>
            </a:r>
            <a:br>
              <a:rPr lang="en-US" dirty="0">
                <a:latin typeface="Thonburi" pitchFamily="2" charset="-34"/>
                <a:cs typeface="Thonburi" pitchFamily="2" charset="-34"/>
              </a:rPr>
            </a:br>
            <a:br>
              <a:rPr lang="en-US" dirty="0">
                <a:latin typeface="Thonburi" pitchFamily="2" charset="-34"/>
                <a:cs typeface="Thonburi" pitchFamily="2" charset="-34"/>
              </a:rPr>
            </a:br>
            <a:endParaRPr lang="en-US" dirty="0">
              <a:latin typeface="Thonburi" pitchFamily="2" charset="-34"/>
              <a:cs typeface="Thonburi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39404-DA1F-924E-ED53-5C02BBB11672}"/>
              </a:ext>
            </a:extLst>
          </p:cNvPr>
          <p:cNvSpPr txBox="1"/>
          <p:nvPr/>
        </p:nvSpPr>
        <p:spPr>
          <a:xfrm>
            <a:off x="1200371" y="1442747"/>
            <a:ext cx="516755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honburi" pitchFamily="2" charset="-34"/>
                <a:cs typeface="Thonburi" pitchFamily="2" charset="-34"/>
              </a:rPr>
              <a:t>When asked about level of usage – </a:t>
            </a:r>
            <a:r>
              <a:rPr lang="en-US" sz="1400" dirty="0" err="1">
                <a:solidFill>
                  <a:srgbClr val="FFC000"/>
                </a:solidFill>
                <a:latin typeface="Thonburi" pitchFamily="2" charset="-34"/>
                <a:cs typeface="Thonburi" pitchFamily="2" charset="-34"/>
              </a:rPr>
              <a:t>Occassionally</a:t>
            </a:r>
            <a:r>
              <a:rPr lang="en-US" sz="1400" dirty="0">
                <a:latin typeface="Thonburi" pitchFamily="2" charset="-34"/>
                <a:cs typeface="Thonburi" pitchFamily="2" charset="-34"/>
              </a:rPr>
              <a:t> is the more given answer to 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Thonburi" pitchFamily="2" charset="-34"/>
              <a:cs typeface="Thonburi" pitchFamily="2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honburi" pitchFamily="2" charset="-34"/>
                <a:cs typeface="Thonburi" pitchFamily="2" charset="-34"/>
              </a:rPr>
              <a:t>High level of places not been used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Thonburi" pitchFamily="2" charset="-34"/>
              <a:cs typeface="Thonburi" pitchFamily="2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honburi" pitchFamily="2" charset="-34"/>
                <a:cs typeface="Thonburi" pitchFamily="2" charset="-34"/>
              </a:rPr>
              <a:t>Our village businesses as the places most used and most frequently</a:t>
            </a:r>
          </a:p>
          <a:p>
            <a:endParaRPr lang="en-US" sz="1400" dirty="0">
              <a:latin typeface="Thonburi" pitchFamily="2" charset="-34"/>
              <a:cs typeface="Thonburi" pitchFamily="2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honburi" pitchFamily="2" charset="-34"/>
                <a:cs typeface="Thonburi" pitchFamily="2" charset="-34"/>
              </a:rPr>
              <a:t>Our outdoor spaces and our church are the least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Thonburi" pitchFamily="2" charset="-34"/>
              <a:cs typeface="Thonburi" pitchFamily="2" charset="-34"/>
            </a:endParaRPr>
          </a:p>
          <a:p>
            <a:r>
              <a:rPr lang="en-US" sz="1400" b="1" dirty="0">
                <a:latin typeface="Thonburi" pitchFamily="2" charset="-34"/>
                <a:cs typeface="Thonburi" pitchFamily="2" charset="-34"/>
              </a:rPr>
              <a:t>    </a:t>
            </a:r>
            <a:r>
              <a:rPr lang="en-US" sz="1400" b="1" u="sng" dirty="0">
                <a:latin typeface="Thonburi" pitchFamily="2" charset="-34"/>
                <a:cs typeface="Thonburi" pitchFamily="2" charset="-34"/>
              </a:rPr>
              <a:t>Community Buildings</a:t>
            </a:r>
          </a:p>
          <a:p>
            <a:endParaRPr lang="en-US" sz="1400" b="1" u="sng" dirty="0">
              <a:latin typeface="Thonburi" pitchFamily="2" charset="-34"/>
              <a:cs typeface="Thonburi" pitchFamily="2" charset="-34"/>
            </a:endParaRPr>
          </a:p>
          <a:p>
            <a:r>
              <a:rPr lang="en-US" sz="1400" dirty="0">
                <a:latin typeface="Thonburi" pitchFamily="2" charset="-34"/>
                <a:cs typeface="Thonburi" pitchFamily="2" charset="-34"/>
              </a:rPr>
              <a:t>    Refurbishment/better standards was the biggest area      of feedback</a:t>
            </a:r>
          </a:p>
          <a:p>
            <a:endParaRPr lang="en-US" sz="1400" dirty="0">
              <a:latin typeface="Thonburi" pitchFamily="2" charset="-34"/>
              <a:cs typeface="Thonburi" pitchFamily="2" charset="-34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honburi" pitchFamily="2" charset="-34"/>
                <a:cs typeface="Thonburi" pitchFamily="2" charset="-34"/>
              </a:rPr>
              <a:t>Welcoming Atmosphere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honburi" pitchFamily="2" charset="-34"/>
                <a:cs typeface="Thonburi" pitchFamily="2" charset="-34"/>
              </a:rPr>
              <a:t>Environment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honburi" pitchFamily="2" charset="-34"/>
                <a:cs typeface="Thonburi" pitchFamily="2" charset="-34"/>
              </a:rPr>
              <a:t>Accessibility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honburi" pitchFamily="2" charset="-34"/>
                <a:cs typeface="Thonburi" pitchFamily="2" charset="-34"/>
              </a:rPr>
              <a:t>Comfort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Public Transport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Parking </a:t>
            </a:r>
          </a:p>
          <a:p>
            <a:pPr lvl="1"/>
            <a:r>
              <a:rPr lang="en-US" sz="1400" dirty="0">
                <a:latin typeface="Thonburi" pitchFamily="2" charset="-34"/>
                <a:cs typeface="Thonburi" pitchFamily="2" charset="-34"/>
              </a:rPr>
              <a:t> </a:t>
            </a:r>
          </a:p>
        </p:txBody>
      </p:sp>
      <p:pic>
        <p:nvPicPr>
          <p:cNvPr id="20" name="Picture 19" descr="A graph showing different colored lines&#10;&#10;Description automatically generated">
            <a:extLst>
              <a:ext uri="{FF2B5EF4-FFF2-40B4-BE49-F238E27FC236}">
                <a16:creationId xmlns:a16="http://schemas.microsoft.com/office/drawing/2014/main" id="{99767AAB-C131-0684-FB60-234DA702C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925" y="630037"/>
            <a:ext cx="5763672" cy="3547482"/>
          </a:xfrm>
          <a:prstGeom prst="rect">
            <a:avLst/>
          </a:prstGeom>
        </p:spPr>
      </p:pic>
      <p:pic>
        <p:nvPicPr>
          <p:cNvPr id="22" name="Picture 21" descr="A graph of numbers and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FE766F03-E1AB-05D0-3916-CC83D05C2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925" y="4025591"/>
            <a:ext cx="5824076" cy="283757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4671B3A-4C52-926D-75C4-187CF70381B4}"/>
              </a:ext>
            </a:extLst>
          </p:cNvPr>
          <p:cNvSpPr txBox="1"/>
          <p:nvPr/>
        </p:nvSpPr>
        <p:spPr>
          <a:xfrm>
            <a:off x="1022528" y="6249230"/>
            <a:ext cx="5311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FFC000"/>
                </a:solidFill>
              </a:rPr>
              <a:t>“A plan for development and maintenance for all older buildings would help fundraising effort and attract wider support ” </a:t>
            </a:r>
          </a:p>
        </p:txBody>
      </p:sp>
      <p:pic>
        <p:nvPicPr>
          <p:cNvPr id="24" name="Picture 23" descr="A logo for a village&#10;&#10;Description automatically generated">
            <a:extLst>
              <a:ext uri="{FF2B5EF4-FFF2-40B4-BE49-F238E27FC236}">
                <a16:creationId xmlns:a16="http://schemas.microsoft.com/office/drawing/2014/main" id="{C229BCB4-0AE3-2D3F-794C-C9918870F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787" y="96645"/>
            <a:ext cx="979114" cy="94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51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73B80-DFE8-A72F-5F2F-E13E89884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84809-481A-A4AD-F489-8E6D559E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901" y="569883"/>
            <a:ext cx="7958331" cy="1077229"/>
          </a:xfrm>
        </p:spPr>
        <p:txBody>
          <a:bodyPr>
            <a:noAutofit/>
          </a:bodyPr>
          <a:lstStyle/>
          <a:p>
            <a:pPr algn="l"/>
            <a:r>
              <a:rPr lang="en-US" sz="2800" u="sng" dirty="0">
                <a:latin typeface="Thonburi" pitchFamily="2" charset="-34"/>
                <a:cs typeface="Thonburi" pitchFamily="2" charset="-34"/>
              </a:rPr>
              <a:t>Methods of Communication </a:t>
            </a:r>
            <a:br>
              <a:rPr lang="en-US" sz="2800" dirty="0">
                <a:latin typeface="Thonburi" pitchFamily="2" charset="-34"/>
                <a:cs typeface="Thonburi" pitchFamily="2" charset="-34"/>
              </a:rPr>
            </a:br>
            <a:br>
              <a:rPr lang="en-US" sz="2800" dirty="0">
                <a:latin typeface="Thonburi" pitchFamily="2" charset="-34"/>
                <a:cs typeface="Thonburi" pitchFamily="2" charset="-34"/>
              </a:rPr>
            </a:br>
            <a:endParaRPr lang="en-US" sz="2800" dirty="0">
              <a:latin typeface="Thonburi" pitchFamily="2" charset="-34"/>
              <a:cs typeface="Thonburi" pitchFamily="2" charset="-34"/>
            </a:endParaRPr>
          </a:p>
        </p:txBody>
      </p:sp>
      <p:pic>
        <p:nvPicPr>
          <p:cNvPr id="3" name="Picture 2" descr="A logo for a village&#10;&#10;Description automatically generated">
            <a:extLst>
              <a:ext uri="{FF2B5EF4-FFF2-40B4-BE49-F238E27FC236}">
                <a16:creationId xmlns:a16="http://schemas.microsoft.com/office/drawing/2014/main" id="{F0AEBBD0-B103-461B-5F30-34D630D4A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87" y="96645"/>
            <a:ext cx="979114" cy="9464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E304C1-6E63-51BA-8CC3-430702B09432}"/>
              </a:ext>
            </a:extLst>
          </p:cNvPr>
          <p:cNvSpPr txBox="1"/>
          <p:nvPr/>
        </p:nvSpPr>
        <p:spPr>
          <a:xfrm>
            <a:off x="1612344" y="1489647"/>
            <a:ext cx="5167554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honburi" pitchFamily="2" charset="-34"/>
                <a:cs typeface="Thonburi" pitchFamily="2" charset="-34"/>
              </a:rPr>
              <a:t>165	Facebook Pages (</a:t>
            </a:r>
            <a:r>
              <a:rPr lang="en-US" sz="1400" dirty="0" err="1">
                <a:latin typeface="Thonburi" pitchFamily="2" charset="-34"/>
                <a:cs typeface="Thonburi" pitchFamily="2" charset="-34"/>
              </a:rPr>
              <a:t>Carmunnock</a:t>
            </a:r>
            <a:r>
              <a:rPr lang="en-US" sz="1400" dirty="0">
                <a:latin typeface="Thonburi" pitchFamily="2" charset="-34"/>
                <a:cs typeface="Thonburi" pitchFamily="2" charset="-34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Thonburi" pitchFamily="2" charset="-34"/>
              <a:cs typeface="Thonburi" pitchFamily="2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Thonburi" pitchFamily="2" charset="-34"/>
                <a:cs typeface="Thonburi" pitchFamily="2" charset="-34"/>
              </a:rPr>
              <a:t>Word of Mouth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latin typeface="Thonburi" pitchFamily="2" charset="-34"/>
              <a:cs typeface="Thonburi" pitchFamily="2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honburi" pitchFamily="2" charset="-34"/>
                <a:cs typeface="Thonburi" pitchFamily="2" charset="-34"/>
              </a:rPr>
              <a:t>Posters and Letter drops have increased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Thonburi" pitchFamily="2" charset="-34"/>
              <a:cs typeface="Thonburi" pitchFamily="2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honburi" pitchFamily="2" charset="-34"/>
                <a:cs typeface="Thonburi" pitchFamily="2" charset="-34"/>
              </a:rPr>
              <a:t>CCC Newsletter, Covenanter and Noticeboard have decreased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Thonburi" pitchFamily="2" charset="-34"/>
              <a:cs typeface="Thonburi" pitchFamily="2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Thonburi" pitchFamily="2" charset="-34"/>
                <a:cs typeface="Thonburi" pitchFamily="2" charset="-34"/>
              </a:rPr>
              <a:t>carmunnock.org</a:t>
            </a:r>
            <a:r>
              <a:rPr lang="en-US" sz="1400" dirty="0">
                <a:latin typeface="Thonburi" pitchFamily="2" charset="-34"/>
                <a:cs typeface="Thonburi" pitchFamily="2" charset="-34"/>
              </a:rPr>
              <a:t> has been positively received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Thonburi" pitchFamily="2" charset="-34"/>
              <a:cs typeface="Thonburi" pitchFamily="2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u="sng" dirty="0">
              <a:latin typeface="Thonburi" pitchFamily="2" charset="-34"/>
              <a:cs typeface="Thonburi" pitchFamily="2" charset="-34"/>
            </a:endParaRPr>
          </a:p>
          <a:p>
            <a:r>
              <a:rPr lang="en-US" sz="1400" b="1" u="sng" dirty="0">
                <a:latin typeface="Thonburi" pitchFamily="2" charset="-34"/>
                <a:cs typeface="Thonburi" pitchFamily="2" charset="-34"/>
              </a:rPr>
              <a:t>Improvement Suggestions </a:t>
            </a:r>
          </a:p>
          <a:p>
            <a:endParaRPr lang="en-US" sz="1400" dirty="0">
              <a:latin typeface="Thonburi" pitchFamily="2" charset="-34"/>
              <a:cs typeface="Thonburi" pitchFamily="2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Thonburi" pitchFamily="2" charset="-34"/>
                <a:cs typeface="Thonburi" pitchFamily="2" charset="-34"/>
              </a:rPr>
              <a:t>Variety to meet diverse needs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Thonburi" pitchFamily="2" charset="-34"/>
                <a:cs typeface="Thonburi" pitchFamily="2" charset="-34"/>
              </a:rPr>
              <a:t>Up to date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Thonburi" pitchFamily="2" charset="-34"/>
                <a:cs typeface="Thonburi" pitchFamily="2" charset="-34"/>
              </a:rPr>
              <a:t>QR Codes linked to FB and </a:t>
            </a:r>
            <a:r>
              <a:rPr lang="en-US" sz="1400" dirty="0" err="1">
                <a:latin typeface="Thonburi" pitchFamily="2" charset="-34"/>
                <a:cs typeface="Thonburi" pitchFamily="2" charset="-34"/>
              </a:rPr>
              <a:t>carmunnock.org</a:t>
            </a:r>
            <a:endParaRPr lang="en-US" sz="1400" dirty="0">
              <a:latin typeface="Thonburi" pitchFamily="2" charset="-34"/>
              <a:cs typeface="Thonburi" pitchFamily="2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Thonburi" pitchFamily="2" charset="-34"/>
                <a:cs typeface="Thonburi" pitchFamily="2" charset="-34"/>
              </a:rPr>
              <a:t>Calendar of events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Thonburi" pitchFamily="2" charset="-34"/>
                <a:cs typeface="Thonburi" pitchFamily="2" charset="-34"/>
              </a:rPr>
              <a:t>Reinstate ‘Welcome Packs’</a:t>
            </a:r>
          </a:p>
          <a:p>
            <a:endParaRPr lang="en-US" sz="1400" dirty="0">
              <a:latin typeface="Thonburi" pitchFamily="2" charset="-34"/>
              <a:cs typeface="Thonburi" pitchFamily="2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Thonburi" pitchFamily="2" charset="-34"/>
              <a:cs typeface="Thonburi" pitchFamily="2" charset="-34"/>
            </a:endParaRPr>
          </a:p>
        </p:txBody>
      </p:sp>
      <p:pic>
        <p:nvPicPr>
          <p:cNvPr id="9" name="Picture 8" descr="A graph with numbers and colors&#10;&#10;Description automatically generated">
            <a:extLst>
              <a:ext uri="{FF2B5EF4-FFF2-40B4-BE49-F238E27FC236}">
                <a16:creationId xmlns:a16="http://schemas.microsoft.com/office/drawing/2014/main" id="{15F84CAA-0A22-63F5-BAF2-414466A8B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444" y="3429000"/>
            <a:ext cx="5167555" cy="3429000"/>
          </a:xfrm>
          <a:prstGeom prst="rect">
            <a:avLst/>
          </a:prstGeom>
        </p:spPr>
      </p:pic>
      <p:pic>
        <p:nvPicPr>
          <p:cNvPr id="12" name="Picture 11" descr="A stone wall with a sign and flowers in it&#10;&#10;Description automatically generated">
            <a:extLst>
              <a:ext uri="{FF2B5EF4-FFF2-40B4-BE49-F238E27FC236}">
                <a16:creationId xmlns:a16="http://schemas.microsoft.com/office/drawing/2014/main" id="{51FFF9FD-1BF7-CD6F-98D6-4E1A2E8A7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443" y="-449705"/>
            <a:ext cx="5167556" cy="38787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9E65FC2-2A85-CC35-A729-7263788EBF4F}"/>
              </a:ext>
            </a:extLst>
          </p:cNvPr>
          <p:cNvSpPr txBox="1"/>
          <p:nvPr/>
        </p:nvSpPr>
        <p:spPr>
          <a:xfrm>
            <a:off x="5498368" y="6288117"/>
            <a:ext cx="1195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FFC000"/>
                </a:solidFill>
              </a:rPr>
              <a:t>“Variety is key”</a:t>
            </a:r>
          </a:p>
        </p:txBody>
      </p:sp>
    </p:spTree>
    <p:extLst>
      <p:ext uri="{BB962C8B-B14F-4D97-AF65-F5344CB8AC3E}">
        <p14:creationId xmlns:p14="http://schemas.microsoft.com/office/powerpoint/2010/main" val="286815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9E475-943B-8122-903E-9EE781670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9DAC-BBB9-20ED-6D9C-C0DE927F6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8688" y="504507"/>
            <a:ext cx="7958331" cy="1077229"/>
          </a:xfrm>
        </p:spPr>
        <p:txBody>
          <a:bodyPr>
            <a:noAutofit/>
          </a:bodyPr>
          <a:lstStyle/>
          <a:p>
            <a:pPr algn="l"/>
            <a:r>
              <a:rPr lang="en-US" sz="2800" u="sng" dirty="0">
                <a:latin typeface="Thonburi" pitchFamily="2" charset="-34"/>
                <a:cs typeface="Thonburi" pitchFamily="2" charset="-34"/>
              </a:rPr>
              <a:t>Village Priorities  </a:t>
            </a:r>
            <a:br>
              <a:rPr lang="en-US" sz="2800" dirty="0">
                <a:latin typeface="Thonburi" pitchFamily="2" charset="-34"/>
                <a:cs typeface="Thonburi" pitchFamily="2" charset="-34"/>
              </a:rPr>
            </a:br>
            <a:br>
              <a:rPr lang="en-US" sz="2800" dirty="0">
                <a:latin typeface="Thonburi" pitchFamily="2" charset="-34"/>
                <a:cs typeface="Thonburi" pitchFamily="2" charset="-34"/>
              </a:rPr>
            </a:br>
            <a:endParaRPr lang="en-US" sz="2800" dirty="0">
              <a:latin typeface="Thonburi" pitchFamily="2" charset="-34"/>
              <a:cs typeface="Thonburi" pitchFamily="2" charset="-34"/>
            </a:endParaRPr>
          </a:p>
        </p:txBody>
      </p:sp>
      <p:pic>
        <p:nvPicPr>
          <p:cNvPr id="3" name="Picture 2" descr="A logo for a village&#10;&#10;Description automatically generated">
            <a:extLst>
              <a:ext uri="{FF2B5EF4-FFF2-40B4-BE49-F238E27FC236}">
                <a16:creationId xmlns:a16="http://schemas.microsoft.com/office/drawing/2014/main" id="{2A1C43ED-45A9-F6E6-3D4E-2CDE95CB2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87" y="96645"/>
            <a:ext cx="979114" cy="9464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C1A70D-9479-2E11-5550-0BBBDB98F08B}"/>
              </a:ext>
            </a:extLst>
          </p:cNvPr>
          <p:cNvSpPr txBox="1"/>
          <p:nvPr/>
        </p:nvSpPr>
        <p:spPr>
          <a:xfrm>
            <a:off x="1400299" y="1581736"/>
            <a:ext cx="516755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honburi" pitchFamily="2" charset="-34"/>
                <a:cs typeface="Thonburi" pitchFamily="2" charset="-34"/>
              </a:rPr>
              <a:t>Findings similar to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Thonburi" pitchFamily="2" charset="-34"/>
              <a:cs typeface="Thonburi" pitchFamily="2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honburi" pitchFamily="2" charset="-34"/>
                <a:cs typeface="Thonburi" pitchFamily="2" charset="-34"/>
              </a:rPr>
              <a:t>Accessibility and Traffic Calming have decreased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Thonburi" pitchFamily="2" charset="-34"/>
              <a:cs typeface="Thonburi" pitchFamily="2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honburi" pitchFamily="2" charset="-34"/>
                <a:cs typeface="Thonburi" pitchFamily="2" charset="-34"/>
              </a:rPr>
              <a:t>Seasonal Festivals, Cultural Heritage, Upgrading facilities have been added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Thonburi" pitchFamily="2" charset="-34"/>
              <a:cs typeface="Thonburi" pitchFamily="2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honburi" pitchFamily="2" charset="-34"/>
                <a:cs typeface="Thonburi" pitchFamily="2" charset="-34"/>
              </a:rPr>
              <a:t>Better Public Transport – Bus Links  to City Centre and Glasgow Hospitals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Thonburi" pitchFamily="2" charset="-34"/>
              <a:cs typeface="Thonburi" pitchFamily="2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honburi" pitchFamily="2" charset="-34"/>
                <a:cs typeface="Thonburi" pitchFamily="2" charset="-34"/>
              </a:rPr>
              <a:t>Traffic calming, Children’s Activities and ATM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Thonburi" pitchFamily="2" charset="-34"/>
              <a:cs typeface="Thonburi" pitchFamily="2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Thonburi" pitchFamily="2" charset="-34"/>
              <a:cs typeface="Thonburi" pitchFamily="2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Thonburi" pitchFamily="2" charset="-34"/>
              <a:cs typeface="Thonburi" pitchFamily="2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224F9A-D47E-4C45-A1B6-7F423384C95C}"/>
              </a:ext>
            </a:extLst>
          </p:cNvPr>
          <p:cNvSpPr txBox="1"/>
          <p:nvPr/>
        </p:nvSpPr>
        <p:spPr>
          <a:xfrm>
            <a:off x="1288789" y="4906688"/>
            <a:ext cx="516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FFC000"/>
                </a:solidFill>
              </a:rPr>
              <a:t>“Number 75 bus picking up and dropping off passengers in </a:t>
            </a:r>
            <a:r>
              <a:rPr lang="en-US" sz="1200" i="1" dirty="0" err="1">
                <a:solidFill>
                  <a:srgbClr val="FFC000"/>
                </a:solidFill>
              </a:rPr>
              <a:t>Carmunnock</a:t>
            </a:r>
            <a:r>
              <a:rPr lang="en-US" sz="1200" i="1" dirty="0">
                <a:solidFill>
                  <a:srgbClr val="FFC000"/>
                </a:solidFill>
              </a:rPr>
              <a:t> before going back down to wait at the </a:t>
            </a:r>
            <a:r>
              <a:rPr lang="en-US" sz="1200" i="1" dirty="0" err="1">
                <a:solidFill>
                  <a:srgbClr val="FFC000"/>
                </a:solidFill>
              </a:rPr>
              <a:t>Castlemilk</a:t>
            </a:r>
            <a:r>
              <a:rPr lang="en-US" sz="1200" i="1" dirty="0">
                <a:solidFill>
                  <a:srgbClr val="FFC000"/>
                </a:solidFill>
              </a:rPr>
              <a:t> terminus”</a:t>
            </a:r>
          </a:p>
        </p:txBody>
      </p:sp>
      <p:pic>
        <p:nvPicPr>
          <p:cNvPr id="6" name="Picture 5" descr="A table with numbers and text&#10;&#10;Description automatically generated with medium confidence">
            <a:extLst>
              <a:ext uri="{FF2B5EF4-FFF2-40B4-BE49-F238E27FC236}">
                <a16:creationId xmlns:a16="http://schemas.microsoft.com/office/drawing/2014/main" id="{37B259A5-E320-104A-D16F-40903535B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69" y="-57494"/>
            <a:ext cx="5567931" cy="3278460"/>
          </a:xfrm>
          <a:prstGeom prst="rect">
            <a:avLst/>
          </a:prstGeom>
        </p:spPr>
      </p:pic>
      <p:pic>
        <p:nvPicPr>
          <p:cNvPr id="8" name="Picture 7" descr="A street sign with a hand pointing to a building&#10;&#10;Description automatically generated">
            <a:extLst>
              <a:ext uri="{FF2B5EF4-FFF2-40B4-BE49-F238E27FC236}">
                <a16:creationId xmlns:a16="http://schemas.microsoft.com/office/drawing/2014/main" id="{6E090866-FD65-0448-7E04-8E83E3717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068" y="3220966"/>
            <a:ext cx="5567931" cy="363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42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0BF61-4754-6287-9BBD-7C518AB13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4839-B476-92F4-8C47-07C5E906F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950" y="-324829"/>
            <a:ext cx="7958331" cy="1077229"/>
          </a:xfrm>
        </p:spPr>
        <p:txBody>
          <a:bodyPr>
            <a:noAutofit/>
          </a:bodyPr>
          <a:lstStyle/>
          <a:p>
            <a:pPr algn="ctr"/>
            <a:r>
              <a:rPr lang="en-US" sz="2800" u="sng" dirty="0">
                <a:latin typeface="Thonburi" pitchFamily="2" charset="-34"/>
                <a:cs typeface="Thonburi" pitchFamily="2" charset="-34"/>
              </a:rPr>
              <a:t> </a:t>
            </a:r>
            <a:br>
              <a:rPr lang="en-US" sz="2800" u="sng" dirty="0">
                <a:latin typeface="Thonburi" pitchFamily="2" charset="-34"/>
                <a:cs typeface="Thonburi" pitchFamily="2" charset="-34"/>
              </a:rPr>
            </a:br>
            <a:br>
              <a:rPr lang="en-US" sz="2800" u="sng" dirty="0">
                <a:latin typeface="Thonburi" pitchFamily="2" charset="-34"/>
                <a:cs typeface="Thonburi" pitchFamily="2" charset="-34"/>
              </a:rPr>
            </a:br>
            <a:r>
              <a:rPr lang="en-US" sz="2800" u="sng" dirty="0">
                <a:latin typeface="Thonburi" pitchFamily="2" charset="-34"/>
                <a:cs typeface="Thonburi" pitchFamily="2" charset="-34"/>
              </a:rPr>
              <a:t>Discussion and Possible Next Steps </a:t>
            </a:r>
          </a:p>
        </p:txBody>
      </p:sp>
      <p:pic>
        <p:nvPicPr>
          <p:cNvPr id="3" name="Picture 2" descr="A logo for a village&#10;&#10;Description automatically generated">
            <a:extLst>
              <a:ext uri="{FF2B5EF4-FFF2-40B4-BE49-F238E27FC236}">
                <a16:creationId xmlns:a16="http://schemas.microsoft.com/office/drawing/2014/main" id="{0CDC867E-7FC2-4AD4-A82C-21C9BDE54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87" y="96645"/>
            <a:ext cx="979114" cy="9464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7B87D2-1875-0FEA-E390-EB820CC6F850}"/>
              </a:ext>
            </a:extLst>
          </p:cNvPr>
          <p:cNvSpPr txBox="1"/>
          <p:nvPr/>
        </p:nvSpPr>
        <p:spPr>
          <a:xfrm>
            <a:off x="1612344" y="1489647"/>
            <a:ext cx="953887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honburi" pitchFamily="2" charset="-34"/>
                <a:cs typeface="Thonburi" pitchFamily="2" charset="-34"/>
              </a:rPr>
              <a:t>People feel involved in village life and are happy with their levels of involvement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honburi" pitchFamily="2" charset="-34"/>
                <a:cs typeface="Thonburi" pitchFamily="2" charset="-34"/>
              </a:rPr>
              <a:t>Barriers to getting more involved are: busy lives re children, work or other commitments. Being new.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honburi" pitchFamily="2" charset="-34"/>
                <a:cs typeface="Thonburi" pitchFamily="2" charset="-34"/>
              </a:rPr>
              <a:t>Easy to get information (particularly Facebook, word of mouth, posters and door drops)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Thonburi" pitchFamily="2" charset="-34"/>
                <a:cs typeface="Thonburi" pitchFamily="2" charset="-34"/>
              </a:rPr>
              <a:t>Carmunnock.org</a:t>
            </a:r>
            <a:r>
              <a:rPr lang="en-US" sz="1400" dirty="0">
                <a:latin typeface="Thonburi" pitchFamily="2" charset="-34"/>
                <a:cs typeface="Thonburi" pitchFamily="2" charset="-34"/>
              </a:rPr>
              <a:t> is great but needs to continue to evolve, have everything in there and be up to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honburi" pitchFamily="2" charset="-34"/>
                <a:cs typeface="Thonburi" pitchFamily="2" charset="-34"/>
              </a:rPr>
              <a:t>People would like more of a say in decision 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honburi" pitchFamily="2" charset="-34"/>
                <a:cs typeface="Thonburi" pitchFamily="2" charset="-34"/>
              </a:rPr>
              <a:t>Better communication (flexibility is key)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honburi" pitchFamily="2" charset="-34"/>
                <a:cs typeface="Thonburi" pitchFamily="2" charset="-34"/>
              </a:rPr>
              <a:t>Businesses, church and outdoor spaces could be better </a:t>
            </a:r>
            <a:r>
              <a:rPr lang="en-US" sz="1400" dirty="0" err="1">
                <a:latin typeface="Thonburi" pitchFamily="2" charset="-34"/>
                <a:cs typeface="Thonburi" pitchFamily="2" charset="-34"/>
              </a:rPr>
              <a:t>utilised</a:t>
            </a:r>
            <a:endParaRPr lang="en-US" sz="1400" dirty="0">
              <a:latin typeface="Thonburi" pitchFamily="2" charset="-34"/>
              <a:cs typeface="Thonburi" pitchFamily="2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honburi" pitchFamily="2" charset="-34"/>
                <a:cs typeface="Thonburi" pitchFamily="2" charset="-34"/>
              </a:rPr>
              <a:t>Refurbishment, comfort, welcoming atmosphere and accessibility is a top priority for people when it comes to utilising our buildings. Comfort and Welcoming atmosphere and Accessibility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honburi" pitchFamily="2" charset="-34"/>
                <a:cs typeface="Thonburi" pitchFamily="2" charset="-34"/>
              </a:rPr>
              <a:t>Better bus links is out top priority, followed by continuing to evolve our seasonal festivals, protect our cultural heritage, upgrade our facilities, provide accessibility and improve communication</a:t>
            </a:r>
          </a:p>
          <a:p>
            <a:endParaRPr lang="en-US" sz="1400" b="1" u="sng" dirty="0">
              <a:latin typeface="Thonburi" pitchFamily="2" charset="-34"/>
              <a:cs typeface="Thonburi" pitchFamily="2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u="sng" dirty="0">
              <a:latin typeface="Thonburi" pitchFamily="2" charset="-34"/>
              <a:cs typeface="Thonburi" pitchFamily="2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u="sng" dirty="0">
              <a:latin typeface="Thonburi" pitchFamily="2" charset="-34"/>
              <a:cs typeface="Thonburi" pitchFamily="2" charset="-34"/>
            </a:endParaRPr>
          </a:p>
          <a:p>
            <a:r>
              <a:rPr lang="en-US" sz="1400" b="1" u="sng" dirty="0">
                <a:latin typeface="Thonburi" pitchFamily="2" charset="-34"/>
                <a:cs typeface="Thonburi" pitchFamily="2" charset="-34"/>
              </a:rPr>
              <a:t>Next Steps</a:t>
            </a:r>
          </a:p>
          <a:p>
            <a:endParaRPr lang="en-US" sz="1400" b="1" u="sng" dirty="0">
              <a:latin typeface="Thonburi" pitchFamily="2" charset="-34"/>
              <a:cs typeface="Thonburi" pitchFamily="2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honburi" pitchFamily="2" charset="-34"/>
                <a:cs typeface="Thonburi" pitchFamily="2" charset="-34"/>
              </a:rPr>
              <a:t>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honburi" pitchFamily="2" charset="-34"/>
                <a:cs typeface="Thonburi" pitchFamily="2" charset="-34"/>
              </a:rPr>
              <a:t>Spot research to measure the strength of feeling of issues such as; having a say, communication </a:t>
            </a:r>
            <a:r>
              <a:rPr lang="en-US" sz="1400" dirty="0" err="1">
                <a:latin typeface="Thonburi" pitchFamily="2" charset="-34"/>
                <a:cs typeface="Thonburi" pitchFamily="2" charset="-34"/>
              </a:rPr>
              <a:t>etc</a:t>
            </a:r>
            <a:endParaRPr lang="en-US" sz="1400" dirty="0">
              <a:latin typeface="Thonburi" pitchFamily="2" charset="-34"/>
              <a:cs typeface="Thonburi" pitchFamily="2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honburi" pitchFamily="2" charset="-34"/>
                <a:cs typeface="Thonburi" pitchFamily="2" charset="-34"/>
              </a:rPr>
              <a:t>Rephrase the questions in next survey – start with the end in mind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Thonburi" pitchFamily="2" charset="-34"/>
              <a:cs typeface="Thonburi" pitchFamily="2" charset="-34"/>
            </a:endParaRPr>
          </a:p>
          <a:p>
            <a:pPr algn="ctr"/>
            <a:r>
              <a:rPr lang="en-US" sz="1400" i="1" dirty="0">
                <a:latin typeface="Thonburi" pitchFamily="2" charset="-34"/>
                <a:cs typeface="Thonburi" pitchFamily="2" charset="-34"/>
              </a:rPr>
              <a:t>“what do we want to know more about?”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honburi" pitchFamily="2" charset="-34"/>
                <a:cs typeface="Thonburi" pitchFamily="2" charset="-34"/>
              </a:rPr>
              <a:t>Strategic Plan by CCF  </a:t>
            </a:r>
          </a:p>
          <a:p>
            <a:endParaRPr lang="en-US" sz="1400" dirty="0">
              <a:latin typeface="Thonburi" pitchFamily="2" charset="-34"/>
              <a:cs typeface="Thonburi" pitchFamily="2" charset="-34"/>
            </a:endParaRPr>
          </a:p>
          <a:p>
            <a:endParaRPr lang="en-US" sz="1400" dirty="0">
              <a:latin typeface="Thonburi" pitchFamily="2" charset="-34"/>
              <a:cs typeface="Thonburi" pitchFamily="2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Thonburi" pitchFamily="2" charset="-34"/>
              <a:cs typeface="Thonburi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42877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2776</TotalTime>
  <Words>730</Words>
  <Application>Microsoft Office PowerPoint</Application>
  <PresentationFormat>Widescreen</PresentationFormat>
  <Paragraphs>127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MS Shell Dlg 2</vt:lpstr>
      <vt:lpstr>Thonburi</vt:lpstr>
      <vt:lpstr>Wingdings</vt:lpstr>
      <vt:lpstr>Wingdings 3</vt:lpstr>
      <vt:lpstr>Madison</vt:lpstr>
      <vt:lpstr>The Carmunnock Experience</vt:lpstr>
      <vt:lpstr>Content  </vt:lpstr>
      <vt:lpstr>Respondents   </vt:lpstr>
      <vt:lpstr>Involvement   </vt:lpstr>
      <vt:lpstr>Places &amp; Spaces   </vt:lpstr>
      <vt:lpstr>Methods of Communication   </vt:lpstr>
      <vt:lpstr>Village Priorities    </vt:lpstr>
      <vt:lpstr>   Discussion and Possible Next Steps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Tracy Crawford</dc:creator>
  <cp:lastModifiedBy>Heidi Fawcett</cp:lastModifiedBy>
  <cp:revision>2</cp:revision>
  <dcterms:created xsi:type="dcterms:W3CDTF">2024-11-18T13:33:07Z</dcterms:created>
  <dcterms:modified xsi:type="dcterms:W3CDTF">2025-03-19T17:35:22Z</dcterms:modified>
</cp:coreProperties>
</file>